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4.xml" ContentType="application/vnd.openxmlformats-officedocument.presentationml.slide+xml"/>
  <Default Extension="jpeg" ContentType="image/jpeg"/>
  <Default Extension="xml" ContentType="application/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Default Extension="png" ContentType="image/png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295400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28" name="Picture 4" descr="C:\Documents and Settings\JKP637\Desktop\NHS Banner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52400"/>
            <a:ext cx="8386763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6"/>
          <p:cNvSpPr txBox="1">
            <a:spLocks/>
          </p:cNvSpPr>
          <p:nvPr/>
        </p:nvSpPr>
        <p:spPr bwMode="auto">
          <a:xfrm>
            <a:off x="304800" y="1371600"/>
            <a:ext cx="8610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400" kern="0" dirty="0">
              <a:solidFill>
                <a:srgbClr val="000000"/>
              </a:solidFill>
              <a:latin typeface="AHJ Garamond" charset="0"/>
              <a:ea typeface="AHJ Garamond" charset="0"/>
              <a:cs typeface="AHJ Garamond" charset="0"/>
            </a:endParaRPr>
          </a:p>
        </p:txBody>
      </p:sp>
      <p:sp>
        <p:nvSpPr>
          <p:cNvPr id="3" name="Content Placeholder 6"/>
          <p:cNvSpPr txBox="1">
            <a:spLocks/>
          </p:cNvSpPr>
          <p:nvPr/>
        </p:nvSpPr>
        <p:spPr bwMode="auto">
          <a:xfrm>
            <a:off x="304800" y="1219200"/>
            <a:ext cx="8839200" cy="114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Avenir Next Condensed Medium"/>
                <a:ea typeface="AHJ Garamond" charset="0"/>
                <a:cs typeface="Avenir Next Condensed Medium"/>
              </a:rPr>
              <a:t>English </a:t>
            </a:r>
            <a:r>
              <a:rPr lang="en-US" sz="2400" kern="0" dirty="0" smtClean="0">
                <a:solidFill>
                  <a:srgbClr val="000000"/>
                </a:solidFill>
                <a:latin typeface="Avenir Next Condensed Medium"/>
                <a:ea typeface="AHJ Garamond" charset="0"/>
                <a:cs typeface="Avenir Next Condensed Medium"/>
              </a:rPr>
              <a:t>IV</a:t>
            </a:r>
            <a:endParaRPr lang="en-US" sz="2200" b="1" i="1" dirty="0" smtClean="0">
              <a:solidFill>
                <a:srgbClr val="000000"/>
              </a:solidFill>
              <a:latin typeface="Avenir Next Condensed Medium"/>
              <a:cs typeface="Avenir Next Condensed Medium"/>
            </a:endParaRP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b="1" u="sng" kern="0" dirty="0" smtClean="0">
                <a:solidFill>
                  <a:srgbClr val="000000"/>
                </a:solidFill>
                <a:latin typeface="Eccentric Std"/>
                <a:ea typeface="AHJ Garamond" charset="0"/>
                <a:cs typeface="AHJ Garamond"/>
              </a:rPr>
              <a:t>The myth of Oedipus (</a:t>
            </a:r>
            <a:r>
              <a:rPr lang="en-US" sz="2800" b="1" u="sng" kern="0" dirty="0" err="1" smtClean="0">
                <a:solidFill>
                  <a:srgbClr val="000000"/>
                </a:solidFill>
                <a:latin typeface="Eccentric Std"/>
                <a:ea typeface="AHJ Garamond" charset="0"/>
                <a:cs typeface="AHJ Garamond"/>
              </a:rPr>
              <a:t>backstory</a:t>
            </a:r>
            <a:r>
              <a:rPr lang="en-US" sz="2800" b="1" u="sng" kern="0" dirty="0" smtClean="0">
                <a:solidFill>
                  <a:srgbClr val="000000"/>
                </a:solidFill>
                <a:latin typeface="Eccentric Std"/>
                <a:ea typeface="AHJ Garamond" charset="0"/>
                <a:cs typeface="AHJ Garamond"/>
              </a:rPr>
              <a:t>)</a:t>
            </a:r>
            <a:endParaRPr lang="en-US" sz="2200" b="1" u="sng" kern="0" dirty="0" smtClean="0">
              <a:solidFill>
                <a:srgbClr val="000000"/>
              </a:solidFill>
              <a:latin typeface="Avenir Next Condensed Medium"/>
              <a:ea typeface="AHJ Garamond" charset="0"/>
              <a:cs typeface="Avenir Next Condensed Medium"/>
            </a:endParaRPr>
          </a:p>
          <a:p>
            <a:endParaRPr lang="en-US" sz="2400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 bwMode="auto">
          <a:xfrm>
            <a:off x="76200" y="2299331"/>
            <a:ext cx="8839200" cy="4905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Laius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 (King of Thebes) and </a:t>
            </a: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Jocasta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 (Queen) conceive a child.</a:t>
            </a: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Laius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 consults the Oracle at Delphi for a prediction of the future</a:t>
            </a: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The Oracle predicts that a son born to </a:t>
            </a: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Laius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 and </a:t>
            </a: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Jocasta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 will kill his father and marry his </a:t>
            </a:r>
            <a:r>
              <a:rPr lang="en-US" sz="2200" kern="0" dirty="0" smtClean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mother.</a:t>
            </a: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When the son is born, </a:t>
            </a: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Laius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 and </a:t>
            </a: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Jocasta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 attempt to avert their fates:</a:t>
            </a:r>
          </a:p>
          <a:p>
            <a:pPr marL="971550" lvl="1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They drive a rivet into the child’s ankles</a:t>
            </a:r>
          </a:p>
          <a:p>
            <a:pPr marL="971550" lvl="1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They give the child to a servant and instruct him to abandon the baby on Mt. Cithaeron</a:t>
            </a:r>
            <a:r>
              <a:rPr lang="en-US" sz="2000" kern="0" dirty="0" smtClean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.</a:t>
            </a: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The servant cannot abandon the child to die, so he gives the child to a shepherd who carries it to Corinth.</a:t>
            </a: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The child is raised by the King and Queen of Corinth, who name the baby Oedipus (means “swollen foot”)</a:t>
            </a:r>
            <a:r>
              <a:rPr lang="en-US" sz="2200" kern="0" dirty="0" smtClean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.</a:t>
            </a: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endParaRPr lang="en-US" sz="2200" kern="0" dirty="0" smtClean="0">
              <a:solidFill>
                <a:srgbClr val="000000"/>
              </a:solidFill>
              <a:latin typeface="Avenir Next Condensed Regular"/>
              <a:ea typeface="AHJ Garamond" charset="0"/>
              <a:cs typeface="Avenir Next Condensed Regular"/>
            </a:endParaRP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56880" y="2299330"/>
            <a:ext cx="8610600" cy="1"/>
          </a:xfrm>
          <a:prstGeom prst="line">
            <a:avLst/>
          </a:prstGeom>
          <a:ln>
            <a:headEnd type="triangl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6"/>
          <p:cNvSpPr txBox="1">
            <a:spLocks/>
          </p:cNvSpPr>
          <p:nvPr/>
        </p:nvSpPr>
        <p:spPr bwMode="auto">
          <a:xfrm>
            <a:off x="304800" y="1371600"/>
            <a:ext cx="8610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400" kern="0" dirty="0">
              <a:solidFill>
                <a:srgbClr val="000000"/>
              </a:solidFill>
              <a:latin typeface="AHJ Garamond" charset="0"/>
              <a:ea typeface="AHJ Garamond" charset="0"/>
              <a:cs typeface="AHJ Garamond" charset="0"/>
            </a:endParaRPr>
          </a:p>
        </p:txBody>
      </p:sp>
      <p:sp>
        <p:nvSpPr>
          <p:cNvPr id="3" name="Content Placeholder 6"/>
          <p:cNvSpPr txBox="1">
            <a:spLocks/>
          </p:cNvSpPr>
          <p:nvPr/>
        </p:nvSpPr>
        <p:spPr bwMode="auto">
          <a:xfrm>
            <a:off x="304800" y="1219200"/>
            <a:ext cx="8839200" cy="114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Avenir Next Condensed Medium"/>
                <a:ea typeface="AHJ Garamond" charset="0"/>
                <a:cs typeface="Avenir Next Condensed Medium"/>
              </a:rPr>
              <a:t>English </a:t>
            </a:r>
            <a:r>
              <a:rPr lang="en-US" sz="2400" kern="0" dirty="0" smtClean="0">
                <a:solidFill>
                  <a:srgbClr val="000000"/>
                </a:solidFill>
                <a:latin typeface="Avenir Next Condensed Medium"/>
                <a:ea typeface="AHJ Garamond" charset="0"/>
                <a:cs typeface="Avenir Next Condensed Medium"/>
              </a:rPr>
              <a:t>IV</a:t>
            </a:r>
            <a:endParaRPr lang="en-US" sz="2200" b="1" i="1" dirty="0" smtClean="0">
              <a:solidFill>
                <a:srgbClr val="000000"/>
              </a:solidFill>
              <a:latin typeface="Avenir Next Condensed Medium"/>
              <a:cs typeface="Avenir Next Condensed Medium"/>
            </a:endParaRP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b="1" u="sng" kern="0" dirty="0" smtClean="0">
                <a:solidFill>
                  <a:srgbClr val="000000"/>
                </a:solidFill>
                <a:latin typeface="Eccentric Std"/>
                <a:ea typeface="AHJ Garamond" charset="0"/>
                <a:cs typeface="AHJ Garamond"/>
              </a:rPr>
              <a:t>The myth of Oedipus (</a:t>
            </a:r>
            <a:r>
              <a:rPr lang="en-US" sz="2800" b="1" u="sng" kern="0" dirty="0" err="1" smtClean="0">
                <a:solidFill>
                  <a:srgbClr val="000000"/>
                </a:solidFill>
                <a:latin typeface="Eccentric Std"/>
                <a:ea typeface="AHJ Garamond" charset="0"/>
                <a:cs typeface="AHJ Garamond"/>
              </a:rPr>
              <a:t>backstory</a:t>
            </a:r>
            <a:r>
              <a:rPr lang="en-US" sz="2800" b="1" u="sng" kern="0" dirty="0" smtClean="0">
                <a:solidFill>
                  <a:srgbClr val="000000"/>
                </a:solidFill>
                <a:latin typeface="Eccentric Std"/>
                <a:ea typeface="AHJ Garamond" charset="0"/>
                <a:cs typeface="AHJ Garamond"/>
              </a:rPr>
              <a:t>)</a:t>
            </a:r>
            <a:endParaRPr lang="en-US" sz="2200" b="1" u="sng" kern="0" dirty="0" smtClean="0">
              <a:solidFill>
                <a:srgbClr val="000000"/>
              </a:solidFill>
              <a:latin typeface="Avenir Next Condensed Medium"/>
              <a:ea typeface="AHJ Garamond" charset="0"/>
              <a:cs typeface="Avenir Next Condensed Medium"/>
            </a:endParaRPr>
          </a:p>
          <a:p>
            <a:endParaRPr lang="en-US" sz="2400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 bwMode="auto">
          <a:xfrm>
            <a:off x="76200" y="2299331"/>
            <a:ext cx="8839200" cy="4330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When Oedipus is a young man, he begins to think “I need a life…</a:t>
            </a:r>
            <a:r>
              <a:rPr lang="en-US" sz="2200" kern="0" dirty="0" smtClean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” so he 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consults the Oracle.</a:t>
            </a:r>
            <a:r>
              <a:rPr lang="en-US" sz="2200" kern="0" dirty="0" smtClean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 </a:t>
            </a:r>
            <a:r>
              <a:rPr lang="en-US" sz="2200" i="1" kern="0" dirty="0" smtClean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What did the Oracle tell him?</a:t>
            </a:r>
            <a:endParaRPr lang="en-US" sz="2200" kern="0" dirty="0" smtClean="0">
              <a:solidFill>
                <a:srgbClr val="000000"/>
              </a:solidFill>
              <a:latin typeface="Avenir Next Condensed Regular"/>
              <a:ea typeface="AHJ Garamond" charset="0"/>
              <a:cs typeface="Avenir Next Condensed Regular"/>
            </a:endParaRP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Oedipus leaves Corinth to avoid his awful fate.</a:t>
            </a: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On the journey, he meets a man who rudely forces him from the road.</a:t>
            </a: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In retaliation, Oedipus pulls the man from his chariot and kills him</a:t>
            </a:r>
            <a:r>
              <a:rPr lang="en-US" sz="2200" kern="0" dirty="0" smtClean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. </a:t>
            </a:r>
            <a:r>
              <a:rPr lang="en-US" sz="2200" i="1" kern="0" dirty="0" smtClean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Who was this?</a:t>
            </a:r>
            <a:endParaRPr lang="en-US" sz="2200" kern="0" dirty="0" smtClean="0">
              <a:solidFill>
                <a:srgbClr val="000000"/>
              </a:solidFill>
              <a:latin typeface="Avenir Next Condensed Regular"/>
              <a:ea typeface="AHJ Garamond" charset="0"/>
              <a:cs typeface="Avenir Next Condensed Regular"/>
            </a:endParaRPr>
          </a:p>
          <a:p>
            <a:pPr marL="514350" lvl="1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Thebes is under</a:t>
            </a:r>
            <a:r>
              <a:rPr lang="en-US" sz="2200" kern="0" dirty="0" smtClean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 siege 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by the Sphinx.</a:t>
            </a:r>
          </a:p>
          <a:p>
            <a:pPr marL="514350" lvl="1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Oedipus saves the </a:t>
            </a:r>
            <a:r>
              <a:rPr lang="en-US" sz="2200" kern="0" dirty="0" smtClean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day by solving a riddle.</a:t>
            </a:r>
            <a:endParaRPr lang="en-US" sz="2200" kern="0" dirty="0">
              <a:solidFill>
                <a:srgbClr val="000000"/>
              </a:solidFill>
              <a:latin typeface="Avenir Next Condensed Regular"/>
              <a:ea typeface="AHJ Garamond" charset="0"/>
              <a:cs typeface="Avenir Next Condensed Regular"/>
            </a:endParaRPr>
          </a:p>
          <a:p>
            <a:pPr marL="514350" lvl="1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Oedipus receives the throne of Thebes (the Queen is the bonus)</a:t>
            </a:r>
            <a:r>
              <a:rPr lang="en-US" sz="2200" kern="0" dirty="0" smtClean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. </a:t>
            </a:r>
            <a:r>
              <a:rPr lang="en-US" sz="2200" i="1" kern="0" dirty="0" smtClean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Who is she?</a:t>
            </a:r>
            <a:endParaRPr lang="en-US" sz="2200" kern="0" dirty="0" smtClean="0">
              <a:solidFill>
                <a:srgbClr val="000000"/>
              </a:solidFill>
              <a:latin typeface="Avenir Next Condensed Regular"/>
              <a:ea typeface="AHJ Garamond" charset="0"/>
              <a:cs typeface="Avenir Next Condensed Regular"/>
            </a:endParaRPr>
          </a:p>
          <a:p>
            <a:pPr marL="514350" lvl="1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All goes well for 20 years, until the truth of Oedipus's past is revealed.</a:t>
            </a:r>
            <a:endParaRPr lang="en-US" sz="2200" kern="0" dirty="0" smtClean="0">
              <a:solidFill>
                <a:srgbClr val="000000"/>
              </a:solidFill>
              <a:latin typeface="Avenir Next Condensed Regular"/>
              <a:ea typeface="AHJ Garamond" charset="0"/>
              <a:cs typeface="Avenir Next Condensed Regular"/>
            </a:endParaRPr>
          </a:p>
          <a:p>
            <a:pPr marL="514350" lvl="1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 smtClean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Oedipus 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reacts by blinding himself, and </a:t>
            </a: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Jocasta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 kills herself. </a:t>
            </a: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endParaRPr lang="en-US" sz="2200" kern="0" dirty="0" smtClean="0">
              <a:solidFill>
                <a:srgbClr val="000000"/>
              </a:solidFill>
              <a:latin typeface="Avenir Next Condensed Regular"/>
              <a:ea typeface="AHJ Garamond" charset="0"/>
              <a:cs typeface="Avenir Next Condensed Regular"/>
            </a:endParaRP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endParaRPr lang="en-US" sz="2200" kern="0" dirty="0" smtClean="0">
              <a:solidFill>
                <a:srgbClr val="000000"/>
              </a:solidFill>
              <a:latin typeface="Avenir Next Condensed Regular"/>
              <a:ea typeface="AHJ Garamond" charset="0"/>
              <a:cs typeface="Avenir Next Condensed Regular"/>
            </a:endParaRP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56880" y="2299330"/>
            <a:ext cx="8610600" cy="1"/>
          </a:xfrm>
          <a:prstGeom prst="line">
            <a:avLst/>
          </a:prstGeom>
          <a:ln>
            <a:headEnd type="triangl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6"/>
          <p:cNvSpPr txBox="1">
            <a:spLocks/>
          </p:cNvSpPr>
          <p:nvPr/>
        </p:nvSpPr>
        <p:spPr bwMode="auto">
          <a:xfrm>
            <a:off x="304800" y="1371600"/>
            <a:ext cx="8610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400" kern="0" dirty="0">
              <a:solidFill>
                <a:srgbClr val="000000"/>
              </a:solidFill>
              <a:latin typeface="AHJ Garamond" charset="0"/>
              <a:ea typeface="AHJ Garamond" charset="0"/>
              <a:cs typeface="AHJ Garamond" charset="0"/>
            </a:endParaRPr>
          </a:p>
        </p:txBody>
      </p:sp>
      <p:sp>
        <p:nvSpPr>
          <p:cNvPr id="3" name="Content Placeholder 6"/>
          <p:cNvSpPr txBox="1">
            <a:spLocks/>
          </p:cNvSpPr>
          <p:nvPr/>
        </p:nvSpPr>
        <p:spPr bwMode="auto">
          <a:xfrm>
            <a:off x="304800" y="1219200"/>
            <a:ext cx="8839200" cy="114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Avenir Next Condensed Medium"/>
                <a:ea typeface="AHJ Garamond" charset="0"/>
                <a:cs typeface="Avenir Next Condensed Medium"/>
              </a:rPr>
              <a:t>English </a:t>
            </a:r>
            <a:r>
              <a:rPr lang="en-US" sz="2400" kern="0" dirty="0" smtClean="0">
                <a:solidFill>
                  <a:srgbClr val="000000"/>
                </a:solidFill>
                <a:latin typeface="Avenir Next Condensed Medium"/>
                <a:ea typeface="AHJ Garamond" charset="0"/>
                <a:cs typeface="Avenir Next Condensed Medium"/>
              </a:rPr>
              <a:t>IV</a:t>
            </a:r>
            <a:endParaRPr lang="en-US" sz="2200" b="1" i="1" dirty="0" smtClean="0">
              <a:solidFill>
                <a:srgbClr val="000000"/>
              </a:solidFill>
              <a:latin typeface="Avenir Next Condensed Medium"/>
              <a:cs typeface="Avenir Next Condensed Medium"/>
            </a:endParaRP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b="1" u="sng" kern="0" dirty="0" err="1" smtClean="0">
                <a:solidFill>
                  <a:srgbClr val="000000"/>
                </a:solidFill>
                <a:latin typeface="Eccentric Std"/>
                <a:ea typeface="AHJ Garamond" charset="0"/>
                <a:cs typeface="AHJ Garamond"/>
              </a:rPr>
              <a:t>Antigone</a:t>
            </a:r>
            <a:endParaRPr lang="en-US" sz="2200" b="1" u="sng" kern="0" dirty="0" smtClean="0">
              <a:solidFill>
                <a:srgbClr val="000000"/>
              </a:solidFill>
              <a:latin typeface="Avenir Next Condensed Medium"/>
              <a:ea typeface="AHJ Garamond" charset="0"/>
              <a:cs typeface="Avenir Next Condensed Medium"/>
            </a:endParaRPr>
          </a:p>
          <a:p>
            <a:endParaRPr lang="en-US" sz="2400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 bwMode="auto">
          <a:xfrm>
            <a:off x="76200" y="2299331"/>
            <a:ext cx="8839200" cy="4330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Antigone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 is the daughter of Oedipus and </a:t>
            </a: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Jocasta</a:t>
            </a:r>
            <a:endParaRPr lang="en-US" sz="2200" kern="0" dirty="0">
              <a:solidFill>
                <a:srgbClr val="000000"/>
              </a:solidFill>
              <a:latin typeface="Avenir Next Condensed Regular"/>
              <a:ea typeface="AHJ Garamond" charset="0"/>
              <a:cs typeface="Avenir Next Condensed Regular"/>
            </a:endParaRP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She has three siblings:</a:t>
            </a:r>
          </a:p>
          <a:p>
            <a:pPr marL="971550" lvl="1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Ismene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, sister</a:t>
            </a:r>
          </a:p>
          <a:p>
            <a:pPr marL="971550" lvl="1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Polyneices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, brother</a:t>
            </a:r>
          </a:p>
          <a:p>
            <a:pPr marL="971550" lvl="1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Eteocles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, brother</a:t>
            </a: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Antigone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, </a:t>
            </a: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Ismene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 live with their uncle, </a:t>
            </a: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Creon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, King of </a:t>
            </a:r>
            <a:r>
              <a:rPr lang="en-US" sz="2200" kern="0" dirty="0" smtClean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Thebes</a:t>
            </a: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In a fight for control of the throne of Thebes, </a:t>
            </a: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Eteocles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 and </a:t>
            </a: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Polyneices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 kill each other on the field of battle.</a:t>
            </a: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Because </a:t>
            </a: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Polyneices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 raised an army against Thebes, </a:t>
            </a: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Creon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 brands him a traitor.</a:t>
            </a: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He accords </a:t>
            </a: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Eteocles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 full burial honors; but not </a:t>
            </a: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Polyneices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…</a:t>
            </a: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endParaRPr lang="en-US" sz="2200" kern="0" dirty="0" smtClean="0">
              <a:solidFill>
                <a:srgbClr val="000000"/>
              </a:solidFill>
              <a:latin typeface="Avenir Next Condensed Regular"/>
              <a:ea typeface="AHJ Garamond" charset="0"/>
              <a:cs typeface="Avenir Next Condensed Regular"/>
            </a:endParaRP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endParaRPr lang="en-US" sz="2200" kern="0" dirty="0" smtClean="0">
              <a:solidFill>
                <a:srgbClr val="000000"/>
              </a:solidFill>
              <a:latin typeface="Avenir Next Condensed Regular"/>
              <a:ea typeface="AHJ Garamond" charset="0"/>
              <a:cs typeface="Avenir Next Condensed Regular"/>
            </a:endParaRP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endParaRPr lang="en-US" sz="2200" kern="0" dirty="0" smtClean="0">
              <a:solidFill>
                <a:srgbClr val="000000"/>
              </a:solidFill>
              <a:latin typeface="Avenir Next Condensed Regular"/>
              <a:ea typeface="AHJ Garamond" charset="0"/>
              <a:cs typeface="Avenir Next Condensed Regular"/>
            </a:endParaRP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56880" y="2299330"/>
            <a:ext cx="8610600" cy="1"/>
          </a:xfrm>
          <a:prstGeom prst="line">
            <a:avLst/>
          </a:prstGeom>
          <a:ln>
            <a:headEnd type="triangl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6"/>
          <p:cNvSpPr txBox="1">
            <a:spLocks/>
          </p:cNvSpPr>
          <p:nvPr/>
        </p:nvSpPr>
        <p:spPr bwMode="auto">
          <a:xfrm>
            <a:off x="304800" y="1371600"/>
            <a:ext cx="8610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400" kern="0" dirty="0">
              <a:solidFill>
                <a:srgbClr val="000000"/>
              </a:solidFill>
              <a:latin typeface="AHJ Garamond" charset="0"/>
              <a:ea typeface="AHJ Garamond" charset="0"/>
              <a:cs typeface="AHJ Garamond" charset="0"/>
            </a:endParaRPr>
          </a:p>
        </p:txBody>
      </p:sp>
      <p:sp>
        <p:nvSpPr>
          <p:cNvPr id="3" name="Content Placeholder 6"/>
          <p:cNvSpPr txBox="1">
            <a:spLocks/>
          </p:cNvSpPr>
          <p:nvPr/>
        </p:nvSpPr>
        <p:spPr bwMode="auto">
          <a:xfrm>
            <a:off x="304800" y="1219200"/>
            <a:ext cx="8839200" cy="114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Avenir Next Condensed Medium"/>
                <a:ea typeface="AHJ Garamond" charset="0"/>
                <a:cs typeface="Avenir Next Condensed Medium"/>
              </a:rPr>
              <a:t>English </a:t>
            </a:r>
            <a:r>
              <a:rPr lang="en-US" sz="2400" kern="0" dirty="0" smtClean="0">
                <a:solidFill>
                  <a:srgbClr val="000000"/>
                </a:solidFill>
                <a:latin typeface="Avenir Next Condensed Medium"/>
                <a:ea typeface="AHJ Garamond" charset="0"/>
                <a:cs typeface="Avenir Next Condensed Medium"/>
              </a:rPr>
              <a:t>IV</a:t>
            </a:r>
            <a:endParaRPr lang="en-US" sz="2200" b="1" i="1" dirty="0" smtClean="0">
              <a:solidFill>
                <a:srgbClr val="000000"/>
              </a:solidFill>
              <a:latin typeface="Avenir Next Condensed Medium"/>
              <a:cs typeface="Avenir Next Condensed Medium"/>
            </a:endParaRP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b="1" u="sng" kern="0" dirty="0" smtClean="0">
                <a:solidFill>
                  <a:srgbClr val="000000"/>
                </a:solidFill>
                <a:latin typeface="Eccentric Std"/>
                <a:ea typeface="AHJ Garamond" charset="0"/>
                <a:cs typeface="AHJ Garamond"/>
              </a:rPr>
              <a:t>Characters of </a:t>
            </a:r>
            <a:r>
              <a:rPr lang="en-US" sz="2800" b="1" u="sng" kern="0" dirty="0" err="1" smtClean="0">
                <a:solidFill>
                  <a:srgbClr val="000000"/>
                </a:solidFill>
                <a:latin typeface="Eccentric Std"/>
                <a:ea typeface="AHJ Garamond" charset="0"/>
                <a:cs typeface="AHJ Garamond"/>
              </a:rPr>
              <a:t>Antigone</a:t>
            </a:r>
            <a:endParaRPr lang="en-US" sz="2200" b="1" u="sng" kern="0" dirty="0" smtClean="0">
              <a:solidFill>
                <a:srgbClr val="000000"/>
              </a:solidFill>
              <a:latin typeface="Avenir Next Condensed Medium"/>
              <a:ea typeface="AHJ Garamond" charset="0"/>
              <a:cs typeface="Avenir Next Condensed Medium"/>
            </a:endParaRPr>
          </a:p>
          <a:p>
            <a:endParaRPr lang="en-US" sz="2400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 bwMode="auto">
          <a:xfrm>
            <a:off x="76200" y="2299331"/>
            <a:ext cx="8839200" cy="2519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Antigone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 (daughter of Oedipus)</a:t>
            </a: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Ismene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 (her sister)</a:t>
            </a: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Creon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 (their uncle, the brother of </a:t>
            </a: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Jocasta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)</a:t>
            </a: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Eurydice (your-id-</a:t>
            </a: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i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-see) wife of </a:t>
            </a: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Creon</a:t>
            </a:r>
            <a:endParaRPr lang="en-US" sz="2200" kern="0" dirty="0">
              <a:solidFill>
                <a:srgbClr val="000000"/>
              </a:solidFill>
              <a:latin typeface="Avenir Next Condensed Regular"/>
              <a:ea typeface="AHJ Garamond" charset="0"/>
              <a:cs typeface="Avenir Next Condensed Regular"/>
            </a:endParaRP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Haimon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 (son of </a:t>
            </a: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Creon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 &amp; Eurydice)</a:t>
            </a: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Teiresias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 (Tie-</a:t>
            </a: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ree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-see-as) a blind prophet</a:t>
            </a: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endParaRPr lang="en-US" sz="2200" kern="0" dirty="0">
              <a:solidFill>
                <a:srgbClr val="000000"/>
              </a:solidFill>
              <a:latin typeface="Avenir Next Condensed Regular"/>
              <a:ea typeface="AHJ Garamond" charset="0"/>
              <a:cs typeface="Avenir Next Condensed Regular"/>
            </a:endParaRP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200" kern="0" dirty="0" smtClean="0">
              <a:solidFill>
                <a:srgbClr val="000000"/>
              </a:solidFill>
              <a:latin typeface="Avenir Next Condensed Regular"/>
              <a:ea typeface="AHJ Garamond" charset="0"/>
              <a:cs typeface="Avenir Next Condensed Regular"/>
            </a:endParaRP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endParaRPr lang="en-US" sz="2200" kern="0" dirty="0" smtClean="0">
              <a:solidFill>
                <a:srgbClr val="000000"/>
              </a:solidFill>
              <a:latin typeface="Avenir Next Condensed Regular"/>
              <a:ea typeface="AHJ Garamond" charset="0"/>
              <a:cs typeface="Avenir Next Condensed Regular"/>
            </a:endParaRP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endParaRPr lang="en-US" sz="2200" kern="0" dirty="0" smtClean="0">
              <a:solidFill>
                <a:srgbClr val="000000"/>
              </a:solidFill>
              <a:latin typeface="Avenir Next Condensed Regular"/>
              <a:ea typeface="AHJ Garamond" charset="0"/>
              <a:cs typeface="Avenir Next Condensed Regular"/>
            </a:endParaRP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56880" y="2299330"/>
            <a:ext cx="8610600" cy="1"/>
          </a:xfrm>
          <a:prstGeom prst="line">
            <a:avLst/>
          </a:prstGeom>
          <a:ln>
            <a:headEnd type="triangl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 txBox="1">
            <a:spLocks/>
          </p:cNvSpPr>
          <p:nvPr/>
        </p:nvSpPr>
        <p:spPr bwMode="auto">
          <a:xfrm>
            <a:off x="74290" y="4829256"/>
            <a:ext cx="8839200" cy="2519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When, if at all, is it our responsibility to protest or break an unjust law</a:t>
            </a:r>
            <a:r>
              <a:rPr lang="en-US" sz="2200" kern="0" dirty="0" smtClean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? </a:t>
            </a:r>
            <a:endParaRPr lang="en-US" sz="2200" kern="0" dirty="0">
              <a:solidFill>
                <a:srgbClr val="000000"/>
              </a:solidFill>
              <a:latin typeface="Avenir Next Condensed Regular"/>
              <a:ea typeface="AHJ Garamond" charset="0"/>
              <a:cs typeface="Avenir Next Condensed Regular"/>
            </a:endParaRP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What price should someone be willing to pay if </a:t>
            </a:r>
            <a:r>
              <a:rPr lang="en-US" sz="2200" kern="0" dirty="0" err="1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s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/he breaks an unjust law</a:t>
            </a:r>
            <a:r>
              <a:rPr lang="en-US" sz="2200" kern="0" dirty="0" smtClean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? </a:t>
            </a:r>
            <a:endParaRPr lang="en-US" sz="2200" kern="0" dirty="0">
              <a:solidFill>
                <a:srgbClr val="000000"/>
              </a:solidFill>
              <a:latin typeface="Avenir Next Condensed Regular"/>
              <a:ea typeface="AHJ Garamond" charset="0"/>
              <a:cs typeface="Avenir Next Condensed Regular"/>
            </a:endParaRP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What is good leadership? Can a good leader show uncertainty and maintain leadership?</a:t>
            </a: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How much power do we have over our fates</a:t>
            </a:r>
            <a:r>
              <a:rPr lang="en-US" sz="2200" kern="0" dirty="0" smtClean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?</a:t>
            </a: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200" kern="0" dirty="0" smtClean="0">
              <a:solidFill>
                <a:srgbClr val="000000"/>
              </a:solidFill>
              <a:latin typeface="Avenir Next Condensed Regular"/>
              <a:ea typeface="AHJ Garamond" charset="0"/>
              <a:cs typeface="Avenir Next Condensed Regular"/>
            </a:endParaRP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endParaRPr lang="en-US" sz="2200" kern="0" dirty="0" smtClean="0">
              <a:solidFill>
                <a:srgbClr val="000000"/>
              </a:solidFill>
              <a:latin typeface="Avenir Next Condensed Regular"/>
              <a:ea typeface="AHJ Garamond" charset="0"/>
              <a:cs typeface="Avenir Next Condensed Regular"/>
            </a:endParaRP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endParaRPr lang="en-US" sz="2200" kern="0" dirty="0" smtClean="0">
              <a:solidFill>
                <a:srgbClr val="000000"/>
              </a:solidFill>
              <a:latin typeface="Avenir Next Condensed Regular"/>
              <a:ea typeface="AHJ Garamond" charset="0"/>
              <a:cs typeface="Avenir Next Condensed Regular"/>
            </a:endParaRP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6"/>
          <p:cNvSpPr txBox="1">
            <a:spLocks/>
          </p:cNvSpPr>
          <p:nvPr/>
        </p:nvSpPr>
        <p:spPr bwMode="auto">
          <a:xfrm>
            <a:off x="304800" y="1371600"/>
            <a:ext cx="8610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400" kern="0" dirty="0">
              <a:solidFill>
                <a:srgbClr val="000000"/>
              </a:solidFill>
              <a:latin typeface="AHJ Garamond" charset="0"/>
              <a:ea typeface="AHJ Garamond" charset="0"/>
              <a:cs typeface="AHJ Garamond" charset="0"/>
            </a:endParaRPr>
          </a:p>
        </p:txBody>
      </p:sp>
      <p:sp>
        <p:nvSpPr>
          <p:cNvPr id="3" name="Content Placeholder 6"/>
          <p:cNvSpPr txBox="1">
            <a:spLocks/>
          </p:cNvSpPr>
          <p:nvPr/>
        </p:nvSpPr>
        <p:spPr bwMode="auto">
          <a:xfrm>
            <a:off x="304800" y="1219200"/>
            <a:ext cx="8839200" cy="114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Avenir Next Condensed Medium"/>
                <a:ea typeface="AHJ Garamond" charset="0"/>
                <a:cs typeface="Avenir Next Condensed Medium"/>
              </a:rPr>
              <a:t>English </a:t>
            </a:r>
            <a:r>
              <a:rPr lang="en-US" sz="2400" kern="0" dirty="0" smtClean="0">
                <a:solidFill>
                  <a:srgbClr val="000000"/>
                </a:solidFill>
                <a:latin typeface="Avenir Next Condensed Medium"/>
                <a:ea typeface="AHJ Garamond" charset="0"/>
                <a:cs typeface="Avenir Next Condensed Medium"/>
              </a:rPr>
              <a:t>IV</a:t>
            </a:r>
            <a:endParaRPr lang="en-US" sz="2200" b="1" i="1" dirty="0" smtClean="0">
              <a:solidFill>
                <a:srgbClr val="000000"/>
              </a:solidFill>
              <a:latin typeface="Avenir Next Condensed Medium"/>
              <a:cs typeface="Avenir Next Condensed Medium"/>
            </a:endParaRP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b="1" u="sng" kern="0" dirty="0" err="1" smtClean="0">
                <a:solidFill>
                  <a:srgbClr val="000000"/>
                </a:solidFill>
                <a:latin typeface="Eccentric Std"/>
                <a:ea typeface="AHJ Garamond" charset="0"/>
                <a:cs typeface="AHJ Garamond"/>
              </a:rPr>
              <a:t>Antigone</a:t>
            </a:r>
            <a:r>
              <a:rPr lang="en-US" sz="2800" b="1" u="sng" kern="0" dirty="0" smtClean="0">
                <a:solidFill>
                  <a:srgbClr val="000000"/>
                </a:solidFill>
                <a:latin typeface="Eccentric Std"/>
                <a:ea typeface="AHJ Garamond" charset="0"/>
                <a:cs typeface="AHJ Garamond"/>
              </a:rPr>
              <a:t> – Literary Terms</a:t>
            </a:r>
            <a:endParaRPr lang="en-US" sz="2200" b="1" u="sng" kern="0" dirty="0" smtClean="0">
              <a:solidFill>
                <a:srgbClr val="000000"/>
              </a:solidFill>
              <a:latin typeface="Avenir Next Condensed Medium"/>
              <a:ea typeface="AHJ Garamond" charset="0"/>
              <a:cs typeface="Avenir Next Condensed Medium"/>
            </a:endParaRPr>
          </a:p>
          <a:p>
            <a:endParaRPr lang="en-US" sz="2400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 bwMode="auto">
          <a:xfrm>
            <a:off x="76200" y="2299331"/>
            <a:ext cx="8839200" cy="4330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Foil – a character who serves as a contrast to another </a:t>
            </a:r>
            <a:r>
              <a:rPr lang="en-US" sz="2200" kern="0" dirty="0" smtClean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character</a:t>
            </a: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 smtClean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Allusion </a:t>
            </a: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– Reference to a statement, person, place, event or thing that is known from something </a:t>
            </a:r>
            <a:r>
              <a:rPr lang="en-US" sz="2200" kern="0" dirty="0" smtClean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else</a:t>
            </a: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 err="1" smtClean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Hamartia</a:t>
            </a:r>
            <a:r>
              <a:rPr lang="en-US" sz="2200" kern="0" dirty="0" smtClean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 – a fatal flaw leading to the downfall of a tragic hero or heroine</a:t>
            </a: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Metaphor –a comparison between two unlike things without a connecting word such as like, as, than or </a:t>
            </a:r>
            <a:r>
              <a:rPr lang="en-US" sz="2200" kern="0" dirty="0" smtClean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resembles</a:t>
            </a: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Simile – a comparison  between two unlike things WITH a connecting word such as like, as, than or </a:t>
            </a:r>
            <a:r>
              <a:rPr lang="en-US" sz="2200" kern="0" dirty="0" smtClean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resembles</a:t>
            </a: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Verbal Irony – when a speaker says one thing, but means the </a:t>
            </a:r>
            <a:r>
              <a:rPr lang="en-US" sz="2200" kern="0" dirty="0" smtClean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opposite</a:t>
            </a: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2200" kern="0" dirty="0">
                <a:solidFill>
                  <a:srgbClr val="000000"/>
                </a:solidFill>
                <a:latin typeface="Avenir Next Condensed Regular"/>
                <a:ea typeface="AHJ Garamond" charset="0"/>
                <a:cs typeface="Avenir Next Condensed Regular"/>
              </a:rPr>
              <a:t>Dramatic Irony – when the reader or the audience knows something important that a character does not know.</a:t>
            </a: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endParaRPr lang="en-US" sz="2200" kern="0" dirty="0" smtClean="0">
              <a:solidFill>
                <a:srgbClr val="000000"/>
              </a:solidFill>
              <a:latin typeface="Avenir Next Condensed Regular"/>
              <a:ea typeface="AHJ Garamond" charset="0"/>
              <a:cs typeface="Avenir Next Condensed Regular"/>
            </a:endParaRP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endParaRPr lang="en-US" sz="2200" kern="0" dirty="0" smtClean="0">
              <a:solidFill>
                <a:srgbClr val="000000"/>
              </a:solidFill>
              <a:latin typeface="Avenir Next Condensed Regular"/>
              <a:ea typeface="AHJ Garamond" charset="0"/>
              <a:cs typeface="Avenir Next Condensed Regular"/>
            </a:endParaRP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endParaRPr lang="en-US" sz="2200" kern="0" dirty="0" smtClean="0">
              <a:solidFill>
                <a:srgbClr val="000000"/>
              </a:solidFill>
              <a:latin typeface="Avenir Next Condensed Regular"/>
              <a:ea typeface="AHJ Garamond" charset="0"/>
              <a:cs typeface="Avenir Next Condensed Regular"/>
            </a:endParaRP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endParaRPr lang="en-US" sz="2200" kern="0" dirty="0" smtClean="0">
              <a:solidFill>
                <a:srgbClr val="000000"/>
              </a:solidFill>
              <a:latin typeface="Avenir Next Condensed Regular"/>
              <a:ea typeface="AHJ Garamond" charset="0"/>
              <a:cs typeface="Avenir Next Condensed Regular"/>
            </a:endParaRP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/>
            </a:pPr>
            <a:endParaRPr lang="en-US" sz="2200" kern="0" dirty="0" smtClean="0">
              <a:solidFill>
                <a:srgbClr val="000000"/>
              </a:solidFill>
              <a:latin typeface="Avenir Next Condensed Regular"/>
              <a:ea typeface="AHJ Garamond" charset="0"/>
              <a:cs typeface="Avenir Next Condensed Regular"/>
            </a:endParaRPr>
          </a:p>
          <a:p>
            <a:pPr marL="514350" indent="-514350" defTabSz="91440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56880" y="2299330"/>
            <a:ext cx="8610600" cy="1"/>
          </a:xfrm>
          <a:prstGeom prst="line">
            <a:avLst/>
          </a:prstGeom>
          <a:ln>
            <a:headEnd type="triangl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628</Words>
  <Application>Microsoft Macintosh PowerPoint</Application>
  <PresentationFormat>On-screen Show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Kari Reed</dc:creator>
  <cp:lastModifiedBy>Kari Reed</cp:lastModifiedBy>
  <cp:revision>3</cp:revision>
  <dcterms:created xsi:type="dcterms:W3CDTF">2015-08-27T17:36:44Z</dcterms:created>
  <dcterms:modified xsi:type="dcterms:W3CDTF">2015-08-27T17:38:00Z</dcterms:modified>
</cp:coreProperties>
</file>